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3671399" y="2604549"/>
            <a:ext cx="17041202" cy="11454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algn="l" defTabSz="24384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3671399" y="4019450"/>
            <a:ext cx="17041202" cy="6832800"/>
          </a:xfrm>
          <a:prstGeom prst="rect">
            <a:avLst/>
          </a:prstGeom>
        </p:spPr>
        <p:txBody>
          <a:bodyPr lIns="182849" tIns="182849" rIns="182849" bIns="182849" anchor="t"/>
          <a:lstStyle>
            <a:lvl1pPr marL="990600" indent="-8763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6401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20973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■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25545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30117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20372885" y="11067533"/>
            <a:ext cx="717431" cy="734001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algn="r" defTabSz="2438400">
              <a:defRPr sz="24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3012281" y="-53579"/>
            <a:ext cx="15609094" cy="1494119"/>
          </a:xfrm>
          <a:prstGeom prst="rect">
            <a:avLst/>
          </a:prstGeom>
        </p:spPr>
        <p:txBody>
          <a:bodyPr/>
          <a:lstStyle>
            <a:lvl1pPr algn="l">
              <a:defRPr sz="7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-1" y="-3442"/>
            <a:ext cx="24384001" cy="1124803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23849762" y="13187184"/>
            <a:ext cx="466354" cy="47307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" name="Body Level One…"/>
          <p:cNvSpPr txBox="1"/>
          <p:nvPr>
            <p:ph type="body" sz="half" idx="1"/>
          </p:nvPr>
        </p:nvSpPr>
        <p:spPr>
          <a:xfrm>
            <a:off x="1214372" y="2534642"/>
            <a:ext cx="15609095" cy="641151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buSzTx/>
              <a:buNone/>
              <a:defRPr b="1" sz="32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deepmind/alphafold#alphafold-outpu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4.tif"/><Relationship Id="rId4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nalysis of AlphaFold2 Predictions for MPOX-22 Protei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AlphaFold2 Predictions for MPOX-22 Proteins</a:t>
            </a:r>
          </a:p>
        </p:txBody>
      </p:sp>
      <p:sp>
        <p:nvSpPr>
          <p:cNvPr id="147" name="Devon J. Boland…"/>
          <p:cNvSpPr txBox="1"/>
          <p:nvPr>
            <p:ph type="subTitle" sz="quarter" idx="1"/>
          </p:nvPr>
        </p:nvSpPr>
        <p:spPr>
          <a:xfrm>
            <a:off x="4833937" y="7249814"/>
            <a:ext cx="14716126" cy="3156683"/>
          </a:xfrm>
          <a:prstGeom prst="rect">
            <a:avLst/>
          </a:prstGeom>
        </p:spPr>
        <p:txBody>
          <a:bodyPr/>
          <a:lstStyle/>
          <a:p>
            <a:pPr/>
            <a:r>
              <a:t>Devon J. Boland</a:t>
            </a:r>
          </a:p>
          <a:p>
            <a:pPr/>
            <a:r>
              <a:t>Norman Borlaug Endowed Research Scholar</a:t>
            </a:r>
          </a:p>
          <a:p>
            <a:pPr/>
          </a:p>
        </p:txBody>
      </p:sp>
      <p:grpSp>
        <p:nvGrpSpPr>
          <p:cNvPr id="150" name="Group"/>
          <p:cNvGrpSpPr/>
          <p:nvPr/>
        </p:nvGrpSpPr>
        <p:grpSpPr>
          <a:xfrm>
            <a:off x="78470" y="10010270"/>
            <a:ext cx="9860018" cy="3715243"/>
            <a:chOff x="0" y="0"/>
            <a:chExt cx="9860017" cy="3715241"/>
          </a:xfrm>
        </p:grpSpPr>
        <p:pic>
          <p:nvPicPr>
            <p:cNvPr id="148" name="Screen Shot 2022-08-30 at 11.07.24.png" descr="Screen Shot 2022-08-30 at 11.07.2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2185" y="2057438"/>
              <a:ext cx="7107833" cy="16578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92780" cy="3475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1" name="TAMAgRES.jpg" descr="TAMAg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0435" y="9769688"/>
            <a:ext cx="5017658" cy="2342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ed Aligned Error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Predicted Aligned Error Plot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" name="Group"/>
          <p:cNvGrpSpPr/>
          <p:nvPr/>
        </p:nvGrpSpPr>
        <p:grpSpPr>
          <a:xfrm>
            <a:off x="119952" y="2818189"/>
            <a:ext cx="12211197" cy="9045670"/>
            <a:chOff x="0" y="0"/>
            <a:chExt cx="12211195" cy="9045669"/>
          </a:xfrm>
        </p:grpSpPr>
        <p:pic>
          <p:nvPicPr>
            <p:cNvPr id="251" name="Screenshot 2023-01-31 at 11.25.08.png" descr="Screenshot 2023-01-31 at 11.25.0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559" y="0"/>
              <a:ext cx="11696987" cy="9045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Rectangle"/>
            <p:cNvSpPr/>
            <p:nvPr/>
          </p:nvSpPr>
          <p:spPr>
            <a:xfrm>
              <a:off x="11582507" y="2527134"/>
              <a:ext cx="628689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3" name="Rectangle"/>
            <p:cNvSpPr/>
            <p:nvPr/>
          </p:nvSpPr>
          <p:spPr>
            <a:xfrm>
              <a:off x="11034593" y="4499488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" name="Rectangle"/>
            <p:cNvSpPr/>
            <p:nvPr/>
          </p:nvSpPr>
          <p:spPr>
            <a:xfrm>
              <a:off x="11034593" y="6471842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" name="Rectangle"/>
            <p:cNvSpPr/>
            <p:nvPr/>
          </p:nvSpPr>
          <p:spPr>
            <a:xfrm>
              <a:off x="101435" y="5489400"/>
              <a:ext cx="937970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" name="Rectangle"/>
            <p:cNvSpPr/>
            <p:nvPr/>
          </p:nvSpPr>
          <p:spPr>
            <a:xfrm>
              <a:off x="0" y="3051285"/>
              <a:ext cx="937970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" name="Rectangle"/>
            <p:cNvSpPr/>
            <p:nvPr/>
          </p:nvSpPr>
          <p:spPr>
            <a:xfrm>
              <a:off x="50717" y="796952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" name="Rectangle"/>
            <p:cNvSpPr/>
            <p:nvPr/>
          </p:nvSpPr>
          <p:spPr>
            <a:xfrm>
              <a:off x="50717" y="7679018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0" name="Scored Residue"/>
          <p:cNvSpPr txBox="1"/>
          <p:nvPr/>
        </p:nvSpPr>
        <p:spPr>
          <a:xfrm>
            <a:off x="5245633" y="11963473"/>
            <a:ext cx="321861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Scored Residue</a:t>
            </a:r>
          </a:p>
        </p:txBody>
      </p:sp>
      <p:sp>
        <p:nvSpPr>
          <p:cNvPr id="261" name="Aligned Residue"/>
          <p:cNvSpPr txBox="1"/>
          <p:nvPr/>
        </p:nvSpPr>
        <p:spPr>
          <a:xfrm rot="16200000">
            <a:off x="-1261806" y="7194087"/>
            <a:ext cx="32998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Aligned Residue</a:t>
            </a:r>
          </a:p>
        </p:txBody>
      </p:sp>
      <p:sp>
        <p:nvSpPr>
          <p:cNvPr id="262" name="Aligned Error (Å)"/>
          <p:cNvSpPr txBox="1"/>
          <p:nvPr/>
        </p:nvSpPr>
        <p:spPr>
          <a:xfrm rot="16200000">
            <a:off x="10437398" y="7015351"/>
            <a:ext cx="335313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Aligned Error (Å)</a:t>
            </a:r>
          </a:p>
        </p:txBody>
      </p:sp>
      <p:sp>
        <p:nvSpPr>
          <p:cNvPr id="263" name="Rectangle"/>
          <p:cNvSpPr/>
          <p:nvPr/>
        </p:nvSpPr>
        <p:spPr>
          <a:xfrm>
            <a:off x="2699846" y="3954341"/>
            <a:ext cx="3218613" cy="311153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5960533" y="7231349"/>
            <a:ext cx="1303784" cy="1241152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7230023" y="8517160"/>
            <a:ext cx="884709" cy="82516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8254694" y="9525510"/>
            <a:ext cx="1212774" cy="1196283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Rectangle"/>
          <p:cNvSpPr/>
          <p:nvPr/>
        </p:nvSpPr>
        <p:spPr>
          <a:xfrm>
            <a:off x="2699846" y="8593810"/>
            <a:ext cx="3218613" cy="67186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Rectangle"/>
          <p:cNvSpPr/>
          <p:nvPr/>
        </p:nvSpPr>
        <p:spPr>
          <a:xfrm>
            <a:off x="7251775" y="4036601"/>
            <a:ext cx="841206" cy="294701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Rectangle"/>
          <p:cNvSpPr/>
          <p:nvPr/>
        </p:nvSpPr>
        <p:spPr>
          <a:xfrm>
            <a:off x="5960533" y="9503075"/>
            <a:ext cx="1303784" cy="1241153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Rectangle"/>
          <p:cNvSpPr/>
          <p:nvPr/>
        </p:nvSpPr>
        <p:spPr>
          <a:xfrm>
            <a:off x="8323550" y="7231349"/>
            <a:ext cx="1303784" cy="1241152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pAE plot for model 5 of FLS2-BAK1-flg22 Receptor Complex - From AlphaFold 2.1.3"/>
          <p:cNvSpPr txBox="1"/>
          <p:nvPr/>
        </p:nvSpPr>
        <p:spPr>
          <a:xfrm>
            <a:off x="130570" y="1599457"/>
            <a:ext cx="1627421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pAE plot for model 5 of FLS2-BAK1-flg22 Receptor Complex - From AlphaFold 2.1.3</a:t>
            </a:r>
          </a:p>
        </p:txBody>
      </p:sp>
      <p:sp>
        <p:nvSpPr>
          <p:cNvPr id="272" name="This is the “hardest” plot to interpret and takes practice"/>
          <p:cNvSpPr txBox="1"/>
          <p:nvPr/>
        </p:nvSpPr>
        <p:spPr>
          <a:xfrm>
            <a:off x="33022" y="12922859"/>
            <a:ext cx="10932084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This is the “hardest” plot to interpret and takes practice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2685362" y="3894019"/>
            <a:ext cx="19358030" cy="6997664"/>
            <a:chOff x="-368299" y="-139700"/>
            <a:chExt cx="19358028" cy="6997663"/>
          </a:xfrm>
        </p:grpSpPr>
        <p:sp>
          <p:nvSpPr>
            <p:cNvPr id="273" name="Line"/>
            <p:cNvSpPr/>
            <p:nvPr/>
          </p:nvSpPr>
          <p:spPr>
            <a:xfrm flipH="1">
              <a:off x="13039952" y="1196200"/>
              <a:ext cx="5949778" cy="5638680"/>
            </a:xfrm>
            <a:prstGeom prst="line">
              <a:avLst/>
            </a:prstGeom>
            <a:noFill/>
            <a:ln w="381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" name="Line"/>
            <p:cNvSpPr/>
            <p:nvPr/>
          </p:nvSpPr>
          <p:spPr>
            <a:xfrm>
              <a:off x="-368300" y="-139701"/>
              <a:ext cx="6990266" cy="6997665"/>
            </a:xfrm>
            <a:prstGeom prst="line">
              <a:avLst/>
            </a:prstGeom>
            <a:noFill/>
            <a:ln w="381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2866175" y="4111474"/>
            <a:ext cx="9995824" cy="9624635"/>
            <a:chOff x="0" y="0"/>
            <a:chExt cx="9995822" cy="9624634"/>
          </a:xfrm>
        </p:grpSpPr>
        <p:sp>
          <p:nvSpPr>
            <p:cNvPr id="276" name="Line"/>
            <p:cNvSpPr/>
            <p:nvPr/>
          </p:nvSpPr>
          <p:spPr>
            <a:xfrm flipV="1">
              <a:off x="3225081" y="-1"/>
              <a:ext cx="1" cy="67916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" name="Line"/>
            <p:cNvSpPr/>
            <p:nvPr/>
          </p:nvSpPr>
          <p:spPr>
            <a:xfrm>
              <a:off x="3204211" y="6770741"/>
              <a:ext cx="6791613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78" name="cyp153.png" descr="cyp15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318" t="19738" r="40423" b="23813"/>
            <a:stretch>
              <a:fillRect/>
            </a:stretch>
          </p:blipFill>
          <p:spPr>
            <a:xfrm>
              <a:off x="0" y="2304598"/>
              <a:ext cx="2095537" cy="2182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cyp153.png" descr="cyp15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318" t="19738" r="40423" b="23813"/>
            <a:stretch>
              <a:fillRect/>
            </a:stretch>
          </p:blipFill>
          <p:spPr>
            <a:xfrm>
              <a:off x="5154577" y="7442233"/>
              <a:ext cx="2095538" cy="2182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0"/>
            <p:cNvSpPr txBox="1"/>
            <p:nvPr/>
          </p:nvSpPr>
          <p:spPr>
            <a:xfrm>
              <a:off x="2852885" y="6725829"/>
              <a:ext cx="381534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81" name="100"/>
            <p:cNvSpPr txBox="1"/>
            <p:nvPr/>
          </p:nvSpPr>
          <p:spPr>
            <a:xfrm>
              <a:off x="2153518" y="4747383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100</a:t>
              </a:r>
            </a:p>
          </p:txBody>
        </p:sp>
        <p:sp>
          <p:nvSpPr>
            <p:cNvPr id="282" name="200"/>
            <p:cNvSpPr txBox="1"/>
            <p:nvPr/>
          </p:nvSpPr>
          <p:spPr>
            <a:xfrm>
              <a:off x="2153518" y="2903877"/>
              <a:ext cx="83345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200</a:t>
              </a:r>
            </a:p>
          </p:txBody>
        </p:sp>
        <p:sp>
          <p:nvSpPr>
            <p:cNvPr id="283" name="300"/>
            <p:cNvSpPr txBox="1"/>
            <p:nvPr/>
          </p:nvSpPr>
          <p:spPr>
            <a:xfrm>
              <a:off x="2153518" y="1117683"/>
              <a:ext cx="83345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300</a:t>
              </a:r>
            </a:p>
          </p:txBody>
        </p:sp>
        <p:sp>
          <p:nvSpPr>
            <p:cNvPr id="284" name="100"/>
            <p:cNvSpPr txBox="1"/>
            <p:nvPr/>
          </p:nvSpPr>
          <p:spPr>
            <a:xfrm>
              <a:off x="4451249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100</a:t>
              </a:r>
            </a:p>
          </p:txBody>
        </p:sp>
        <p:sp>
          <p:nvSpPr>
            <p:cNvPr id="285" name="200"/>
            <p:cNvSpPr txBox="1"/>
            <p:nvPr/>
          </p:nvSpPr>
          <p:spPr>
            <a:xfrm>
              <a:off x="6670943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200</a:t>
              </a:r>
            </a:p>
          </p:txBody>
        </p:sp>
        <p:sp>
          <p:nvSpPr>
            <p:cNvPr id="286" name="300"/>
            <p:cNvSpPr txBox="1"/>
            <p:nvPr/>
          </p:nvSpPr>
          <p:spPr>
            <a:xfrm>
              <a:off x="8896075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300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306231" y="4601998"/>
            <a:ext cx="14832156" cy="1972074"/>
            <a:chOff x="0" y="0"/>
            <a:chExt cx="14832155" cy="1972073"/>
          </a:xfrm>
        </p:grpSpPr>
        <p:sp>
          <p:nvSpPr>
            <p:cNvPr id="288" name="Circle"/>
            <p:cNvSpPr/>
            <p:nvPr/>
          </p:nvSpPr>
          <p:spPr>
            <a:xfrm>
              <a:off x="14365802" y="1498998"/>
              <a:ext cx="466354" cy="47307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3936402" y="3988410"/>
            <a:ext cx="15762967" cy="4883393"/>
            <a:chOff x="0" y="0"/>
            <a:chExt cx="15762966" cy="4883392"/>
          </a:xfrm>
        </p:grpSpPr>
        <p:sp>
          <p:nvSpPr>
            <p:cNvPr id="291" name="Circle"/>
            <p:cNvSpPr/>
            <p:nvPr/>
          </p:nvSpPr>
          <p:spPr>
            <a:xfrm>
              <a:off x="15296613" y="4410317"/>
              <a:ext cx="466354" cy="47307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4602004" y="3748916"/>
            <a:ext cx="17378776" cy="7061549"/>
            <a:chOff x="0" y="0"/>
            <a:chExt cx="17378774" cy="7061548"/>
          </a:xfrm>
        </p:grpSpPr>
        <p:sp>
          <p:nvSpPr>
            <p:cNvPr id="294" name="Circle"/>
            <p:cNvSpPr/>
            <p:nvPr/>
          </p:nvSpPr>
          <p:spPr>
            <a:xfrm>
              <a:off x="16912421" y="6588473"/>
              <a:ext cx="466354" cy="47307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5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3"/>
      <p:bldP build="whole" bldLvl="1" animBg="1" rev="0" advAuto="0" spid="287" grpId="1"/>
      <p:bldP build="whole" bldLvl="1" animBg="1" rev="0" advAuto="0" spid="296" grpId="5"/>
      <p:bldP build="whole" bldLvl="1" animBg="1" rev="0" advAuto="0" spid="275" grpId="2"/>
      <p:bldP build="whole" bldLvl="1" animBg="1" rev="0" advAuto="0" spid="293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ad PA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Bad PAE Example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xfrm>
            <a:off x="23857402" y="13187184"/>
            <a:ext cx="451074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Screenshot 2023-04-10 at 22.19.49.png" descr="Screenshot 2023-04-10 at 22.19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0877" y="3714723"/>
            <a:ext cx="16662246" cy="766598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hoto: AlphaFold2 Database, PAE Tutorial"/>
          <p:cNvSpPr txBox="1"/>
          <p:nvPr/>
        </p:nvSpPr>
        <p:spPr>
          <a:xfrm>
            <a:off x="6202411" y="11072852"/>
            <a:ext cx="610679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Photo: AlphaFold2 Database, PAE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d PA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Good PAE Example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Screenshot 2023-04-10 at 22.20.29.png" descr="Screenshot 2023-04-10 at 22.20.29.png"/>
          <p:cNvPicPr>
            <a:picLocks noChangeAspect="1"/>
          </p:cNvPicPr>
          <p:nvPr/>
        </p:nvPicPr>
        <p:blipFill>
          <a:blip r:embed="rId2">
            <a:extLst/>
          </a:blip>
          <a:srcRect l="25995" t="0" r="15235" b="48597"/>
          <a:stretch>
            <a:fillRect/>
          </a:stretch>
        </p:blipFill>
        <p:spPr>
          <a:xfrm>
            <a:off x="879821" y="2676816"/>
            <a:ext cx="9868522" cy="8631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shot 2023-04-10 at 22.20.29.png" descr="Screenshot 2023-04-10 at 22.20.29.png"/>
          <p:cNvPicPr>
            <a:picLocks noChangeAspect="1"/>
          </p:cNvPicPr>
          <p:nvPr/>
        </p:nvPicPr>
        <p:blipFill>
          <a:blip r:embed="rId2">
            <a:extLst/>
          </a:blip>
          <a:srcRect l="7820" t="51402" r="0" b="0"/>
          <a:stretch>
            <a:fillRect/>
          </a:stretch>
        </p:blipFill>
        <p:spPr>
          <a:xfrm>
            <a:off x="11838782" y="3726201"/>
            <a:ext cx="11142686" cy="587455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Photo: AlphaFold2 Database, PAE Tutorial"/>
          <p:cNvSpPr txBox="1"/>
          <p:nvPr/>
        </p:nvSpPr>
        <p:spPr>
          <a:xfrm>
            <a:off x="3343999" y="11286747"/>
            <a:ext cx="610679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Photo: AlphaFold2 Database, PAE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sing Protein Conserved Domains to Probe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Protein Conserved Domains to Probe Function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0889" y="1721818"/>
            <a:ext cx="8064501" cy="5664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Group"/>
          <p:cNvGrpSpPr/>
          <p:nvPr/>
        </p:nvGrpSpPr>
        <p:grpSpPr>
          <a:xfrm>
            <a:off x="147265" y="2169509"/>
            <a:ext cx="23209943" cy="11343381"/>
            <a:chOff x="0" y="0"/>
            <a:chExt cx="23209942" cy="11343380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669401" cy="5273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3" name="Photos: EMBL-EBI Rescources, Protein Classification"/>
            <p:cNvSpPr txBox="1"/>
            <p:nvPr/>
          </p:nvSpPr>
          <p:spPr>
            <a:xfrm>
              <a:off x="15463259" y="10828395"/>
              <a:ext cx="7746684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Photos: EMBL-EBI Rescources, Protein Classification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1064191" y="6067440"/>
            <a:ext cx="8128001" cy="6234486"/>
            <a:chOff x="0" y="0"/>
            <a:chExt cx="8128000" cy="6234484"/>
          </a:xfrm>
        </p:grpSpPr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69084"/>
              <a:ext cx="8128000" cy="256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Group"/>
            <p:cNvGrpSpPr/>
            <p:nvPr/>
          </p:nvGrpSpPr>
          <p:grpSpPr>
            <a:xfrm>
              <a:off x="583089" y="0"/>
              <a:ext cx="6982542" cy="4371069"/>
              <a:chOff x="0" y="0"/>
              <a:chExt cx="6982541" cy="4371068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2845910" y="0"/>
                <a:ext cx="1859917" cy="1270000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7" name="Line"/>
              <p:cNvSpPr/>
              <p:nvPr/>
            </p:nvSpPr>
            <p:spPr>
              <a:xfrm flipV="1">
                <a:off x="0" y="1283368"/>
                <a:ext cx="2851987" cy="308770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8" name="Line"/>
              <p:cNvSpPr/>
              <p:nvPr/>
            </p:nvSpPr>
            <p:spPr>
              <a:xfrm flipH="1" flipV="1">
                <a:off x="4686949" y="1272433"/>
                <a:ext cx="2295593" cy="3095684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321" name="We can leverage this classification system to probe potential function of our protein sequences."/>
          <p:cNvSpPr txBox="1"/>
          <p:nvPr/>
        </p:nvSpPr>
        <p:spPr>
          <a:xfrm>
            <a:off x="583349" y="9019453"/>
            <a:ext cx="10343983" cy="11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We can leverage this classification system to probe potential function of our protein sequences.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2"/>
      <p:bldP build="whole" bldLvl="1" animBg="1" rev="0" advAuto="0" spid="320" grpId="3"/>
      <p:bldP build="whole" bldLvl="1" animBg="1" rev="0" advAuto="0" spid="3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ombining Predicted Structures &amp; Conserved Domain For Sequence An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4984"/>
            </a:lvl1pPr>
          </a:lstStyle>
          <a:p>
            <a:pPr/>
            <a:r>
              <a:t>Combining Predicted Structures &amp; Conserved Domain For Sequence Annotation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So far you have….…"/>
          <p:cNvSpPr txBox="1"/>
          <p:nvPr/>
        </p:nvSpPr>
        <p:spPr>
          <a:xfrm>
            <a:off x="525014" y="1910430"/>
            <a:ext cx="16510636" cy="10945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So far you have….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</a:pPr>
            <a:r>
              <a:t>predicted 3D structure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</a:pPr>
            <a:r>
              <a:t>analyzed sequence for conserved domains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Combine all of this information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</a:pPr>
            <a:r>
              <a:t>structure confidence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</a:pPr>
            <a:r>
              <a:t>predicted protein function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you think of a way we could test our structure for cofactor/substrate binding?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Conclusions: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What metrics do we have for scoring AF2 model confidence?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pLDDT (3D structure depedent, R chain placement)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pAE (3D structure indepedent, inter-domain placement)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What situtations is AF2 evaluated for?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Single monomeric, naturally occuring protein chains</a:t>
            </a:r>
          </a:p>
          <a:p>
            <a:pPr lvl="1" marL="889000" indent="-444500" algn="l">
              <a:lnSpc>
                <a:spcPct val="150000"/>
              </a:lnSpc>
              <a:buSzPct val="145000"/>
              <a:buChar char="•"/>
            </a:pPr>
            <a:r>
              <a:t>What is the largest limitation in AF2?</a:t>
            </a:r>
          </a:p>
          <a:p>
            <a:pPr lvl="2" marL="1333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Homologous sequence coverage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view So F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So Far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Screen Shot 2022-03-23 at 13.41.44.png" descr="Screen Shot 2022-03-23 at 13.41.44.png"/>
          <p:cNvPicPr>
            <a:picLocks noChangeAspect="1"/>
          </p:cNvPicPr>
          <p:nvPr/>
        </p:nvPicPr>
        <p:blipFill>
          <a:blip r:embed="rId2">
            <a:extLst/>
          </a:blip>
          <a:srcRect l="0" t="47053" r="0" b="1396"/>
          <a:stretch>
            <a:fillRect/>
          </a:stretch>
        </p:blipFill>
        <p:spPr>
          <a:xfrm>
            <a:off x="-314633" y="6678702"/>
            <a:ext cx="20120537" cy="666320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We used AF2 to predict protein 3D structure…"/>
          <p:cNvSpPr txBox="1"/>
          <p:nvPr/>
        </p:nvSpPr>
        <p:spPr>
          <a:xfrm>
            <a:off x="220844" y="1598156"/>
            <a:ext cx="12628951" cy="357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We used AF2 to predict protein 3D structure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Each assigned a protein from the recently assembled MPOX-22’ outbreak strain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Today we are going to analyze our predicted structures and even infer the expected function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344823" y="1457649"/>
            <a:ext cx="17126199" cy="12122960"/>
            <a:chOff x="-7160199" y="-750855"/>
            <a:chExt cx="17126198" cy="12122958"/>
          </a:xfrm>
        </p:grpSpPr>
        <p:pic>
          <p:nvPicPr>
            <p:cNvPr id="157" name="Screen Shot 2022-03-23 at 13.41.44.png" descr="Screen Shot 2022-03-23 at 13.41.4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5160" t="5916" r="50548" b="54045"/>
            <a:stretch>
              <a:fillRect/>
            </a:stretch>
          </p:blipFill>
          <p:spPr>
            <a:xfrm>
              <a:off x="5754036" y="-750856"/>
              <a:ext cx="4211964" cy="4459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Jumper, et. al. 2021 Nature."/>
            <p:cNvSpPr txBox="1"/>
            <p:nvPr/>
          </p:nvSpPr>
          <p:spPr>
            <a:xfrm>
              <a:off x="-7160200" y="10857118"/>
              <a:ext cx="406781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0" sz="2500"/>
              </a:pPr>
              <a:r>
                <a:t>Jumper, </a:t>
              </a:r>
              <a:r>
                <a:rPr i="1"/>
                <a:t>et. al.</a:t>
              </a:r>
              <a:r>
                <a:t> 2021 Nature.</a:t>
              </a:r>
            </a:p>
          </p:txBody>
        </p:sp>
      </p:grpSp>
      <p:sp>
        <p:nvSpPr>
          <p:cNvPr id="160" name="Square"/>
          <p:cNvSpPr/>
          <p:nvPr/>
        </p:nvSpPr>
        <p:spPr>
          <a:xfrm>
            <a:off x="-265546" y="665078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Rectangle"/>
          <p:cNvSpPr/>
          <p:nvPr/>
        </p:nvSpPr>
        <p:spPr>
          <a:xfrm>
            <a:off x="16250978" y="1279431"/>
            <a:ext cx="978502" cy="241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51285" b="0"/>
          <a:stretch>
            <a:fillRect/>
          </a:stretch>
        </p:blipFill>
        <p:spPr>
          <a:xfrm>
            <a:off x="18522570" y="1598156"/>
            <a:ext cx="5876211" cy="46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6" grpId="1"/>
      <p:bldP build="whole" bldLvl="1" animBg="1" rev="0" advAuto="0" spid="159" grpId="2"/>
      <p:bldP build="whole" bldLvl="1" animBg="1" rev="0" advAuto="0" spid="155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Extracting Our Output For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Extracting Our Output For Analysis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3399" y="5361108"/>
            <a:ext cx="9017001" cy="619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Photos: GitHub HPCTraining"/>
          <p:cNvSpPr txBox="1"/>
          <p:nvPr/>
        </p:nvSpPr>
        <p:spPr>
          <a:xfrm>
            <a:off x="11464261" y="11467666"/>
            <a:ext cx="4201161" cy="51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Photos: GitHub HPCTraining</a:t>
            </a:r>
          </a:p>
        </p:txBody>
      </p:sp>
      <p:sp>
        <p:nvSpPr>
          <p:cNvPr id="168" name="Oval"/>
          <p:cNvSpPr/>
          <p:nvPr/>
        </p:nvSpPr>
        <p:spPr>
          <a:xfrm>
            <a:off x="16262683" y="9850780"/>
            <a:ext cx="5531481" cy="2116107"/>
          </a:xfrm>
          <a:prstGeom prst="ellips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Our data is stored here, we need to offload it so that we can analyze it…"/>
          <p:cNvSpPr txBox="1"/>
          <p:nvPr/>
        </p:nvSpPr>
        <p:spPr>
          <a:xfrm>
            <a:off x="350009" y="1937441"/>
            <a:ext cx="14118972" cy="260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Our data is stored here, we need to offload it so that we can analyze it</a:t>
            </a:r>
          </a:p>
          <a:p>
            <a:pPr lvl="1" marL="889000" indent="-444500" algn="l">
              <a:buSzPct val="145000"/>
              <a:buChar char="•"/>
            </a:pPr>
            <a:r>
              <a:t>You will download the files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ranked_0.pdb, ranked_debug.json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lvl="1" marL="889000" indent="-444500" algn="l"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and any file ending in the .pkl extension</a:t>
            </a:r>
          </a:p>
          <a:p>
            <a:pPr lvl="1" marL="889000" indent="-444500" algn="l">
              <a:buSzPct val="145000"/>
              <a:buChar char="•"/>
            </a:pPr>
            <a:r>
              <a:t>You will upload the entire output folder to the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class drive folder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lvl="1" marL="889000" indent="-444500" algn="l">
              <a:buSzPct val="145000"/>
              <a:buChar char="•"/>
            </a:pPr>
            <a:r>
              <a:t>You also must install ChimeraX for us to view the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utput of AlphaFold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 of AlphaFold2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https://github.com/deepmind/alphafold#alphafold-output"/>
          <p:cNvSpPr txBox="1"/>
          <p:nvPr/>
        </p:nvSpPr>
        <p:spPr>
          <a:xfrm>
            <a:off x="6576402" y="6544806"/>
            <a:ext cx="1123119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https://github.com/deepmind/alphafold#alphafold-output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Can We Evaluate Our Confidence In The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We Evaluate Our Confidence In The Model?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" name="Group"/>
          <p:cNvGrpSpPr/>
          <p:nvPr/>
        </p:nvGrpSpPr>
        <p:grpSpPr>
          <a:xfrm>
            <a:off x="164742" y="2142678"/>
            <a:ext cx="6769927" cy="11162107"/>
            <a:chOff x="0" y="0"/>
            <a:chExt cx="6769925" cy="11162105"/>
          </a:xfrm>
        </p:grpSpPr>
        <p:sp>
          <p:nvSpPr>
            <p:cNvPr id="177" name="Rectangle"/>
            <p:cNvSpPr/>
            <p:nvPr/>
          </p:nvSpPr>
          <p:spPr>
            <a:xfrm>
              <a:off x="751619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" name="Rounded Rectangle"/>
            <p:cNvSpPr/>
            <p:nvPr/>
          </p:nvSpPr>
          <p:spPr>
            <a:xfrm>
              <a:off x="0" y="0"/>
              <a:ext cx="6769926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" name="Sequence Homology"/>
            <p:cNvSpPr txBox="1"/>
            <p:nvPr/>
          </p:nvSpPr>
          <p:spPr>
            <a:xfrm>
              <a:off x="1130214" y="354449"/>
              <a:ext cx="417405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Sequence Homology</a:t>
              </a:r>
            </a:p>
          </p:txBody>
        </p:sp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81" t="19638" r="4034" b="22717"/>
            <a:stretch>
              <a:fillRect/>
            </a:stretch>
          </p:blipFill>
          <p:spPr>
            <a:xfrm>
              <a:off x="55181" y="2177009"/>
              <a:ext cx="6659525" cy="2841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Petti S, et. al. Bioinformatics. 2023;39(1)"/>
            <p:cNvSpPr txBox="1"/>
            <p:nvPr/>
          </p:nvSpPr>
          <p:spPr>
            <a:xfrm>
              <a:off x="304815" y="5453427"/>
              <a:ext cx="5824856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b="0" sz="2500"/>
              </a:pPr>
              <a:r>
                <a:t>Petti S, </a:t>
              </a:r>
              <a:r>
                <a:rPr i="1"/>
                <a:t>et. al.</a:t>
              </a:r>
              <a:r>
                <a:t> </a:t>
              </a:r>
              <a:r>
                <a:rPr i="1"/>
                <a:t>Bioinformatics</a:t>
              </a:r>
              <a:r>
                <a:t>. 2023;39(1)</a:t>
              </a:r>
            </a:p>
          </p:txBody>
        </p:sp>
        <p:sp>
          <p:nvSpPr>
            <p:cNvPr id="182" name="THE limiting factor…"/>
            <p:cNvSpPr txBox="1"/>
            <p:nvPr/>
          </p:nvSpPr>
          <p:spPr>
            <a:xfrm>
              <a:off x="199802" y="6102631"/>
              <a:ext cx="6370321" cy="3421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THE</a:t>
              </a:r>
              <a:r>
                <a:t> limiting factor</a:t>
              </a:r>
            </a:p>
            <a:p>
              <a:pPr lvl="1" marL="889000" indent="-444500" algn="l">
                <a:buSzPct val="145000"/>
                <a:buChar char="•"/>
                <a:defRPr sz="3000"/>
              </a:pPr>
              <a:r>
                <a:t>sequence coverage depth</a:t>
              </a:r>
            </a:p>
            <a:p>
              <a:pPr lvl="1" marL="889000" indent="-444500" algn="l">
                <a:buSzPct val="145000"/>
                <a:buChar char="•"/>
                <a:defRPr sz="3000"/>
              </a:pPr>
              <a:r>
                <a:t>&gt;30 sequences/residue</a:t>
              </a:r>
            </a:p>
            <a:p>
              <a:pPr marL="444500" indent="-444500" algn="l">
                <a:buSzPct val="145000"/>
                <a:buChar char="•"/>
                <a:defRPr sz="3000"/>
              </a:pPr>
              <a:r>
                <a:t>Typically areas of low coverage:</a:t>
              </a:r>
            </a:p>
            <a:p>
              <a:pPr lvl="1" marL="889000" indent="-444500" algn="l">
                <a:buSzPct val="145000"/>
                <a:buChar char="•"/>
                <a:defRPr sz="3000"/>
              </a:pPr>
              <a:r>
                <a:t>random disordered coils</a:t>
              </a:r>
            </a:p>
            <a:p>
              <a:pPr lvl="1" marL="889000" indent="-444500" algn="l">
                <a:buSzPct val="145000"/>
                <a:buChar char="•"/>
                <a:defRPr sz="3000"/>
              </a:pPr>
              <a:r>
                <a:t>low pLDDT</a:t>
              </a:r>
            </a:p>
            <a:p>
              <a:pPr lvl="1" marL="889000" indent="-444500" algn="l">
                <a:buSzPct val="145000"/>
                <a:buChar char="•"/>
                <a:defRPr sz="3000"/>
              </a:pPr>
              <a:r>
                <a:t>High pAE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equence Coverage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Sequence Coverage Plot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Screenshot 2023-03-13 at 14.21.45.png" descr="Screenshot 2023-03-13 at 14.2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260" y="3108082"/>
            <a:ext cx="12913480" cy="830842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equence coverage plot from FLS2-BAK1-flg22 Receptor Complex - From AlphaFold 2.1.3"/>
          <p:cNvSpPr txBox="1"/>
          <p:nvPr/>
        </p:nvSpPr>
        <p:spPr>
          <a:xfrm>
            <a:off x="130570" y="1599457"/>
            <a:ext cx="1753283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Sequence coverage plot from FLS2-BAK1-flg22 Receptor Complex - From AlphaFold 2.1.3</a:t>
            </a:r>
          </a:p>
        </p:txBody>
      </p:sp>
      <p:sp>
        <p:nvSpPr>
          <p:cNvPr id="189" name="Line"/>
          <p:cNvSpPr/>
          <p:nvPr/>
        </p:nvSpPr>
        <p:spPr>
          <a:xfrm flipV="1">
            <a:off x="7766339" y="9438292"/>
            <a:ext cx="2269722" cy="1957350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Black line shows coverage depth…"/>
          <p:cNvSpPr txBox="1"/>
          <p:nvPr/>
        </p:nvSpPr>
        <p:spPr>
          <a:xfrm>
            <a:off x="563145" y="11471004"/>
            <a:ext cx="10984104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Black line shows coverage depth</a:t>
            </a:r>
          </a:p>
          <a:p>
            <a:pPr/>
            <a:r>
              <a:t>(i.e. how many homologous sequences at given residue)</a:t>
            </a:r>
          </a:p>
        </p:txBody>
      </p:sp>
      <p:sp>
        <p:nvSpPr>
          <p:cNvPr id="191" name="Line"/>
          <p:cNvSpPr/>
          <p:nvPr/>
        </p:nvSpPr>
        <p:spPr>
          <a:xfrm flipH="1" flipV="1">
            <a:off x="14301818" y="7487338"/>
            <a:ext cx="2898146" cy="4092751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Each line here represents a single sequence (protein)"/>
          <p:cNvSpPr txBox="1"/>
          <p:nvPr/>
        </p:nvSpPr>
        <p:spPr>
          <a:xfrm>
            <a:off x="13432642" y="11845654"/>
            <a:ext cx="1040539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Each line here represents a single sequence (protein)</a:t>
            </a:r>
          </a:p>
        </p:txBody>
      </p:sp>
      <p:sp>
        <p:nvSpPr>
          <p:cNvPr id="193" name="Line"/>
          <p:cNvSpPr/>
          <p:nvPr/>
        </p:nvSpPr>
        <p:spPr>
          <a:xfrm flipH="1">
            <a:off x="17257148" y="4081586"/>
            <a:ext cx="1311546" cy="578646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Color indicates how similar the protein is to our sequence"/>
          <p:cNvSpPr txBox="1"/>
          <p:nvPr/>
        </p:nvSpPr>
        <p:spPr>
          <a:xfrm>
            <a:off x="18039663" y="3277230"/>
            <a:ext cx="6457374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Color indicates how similar the protein is to our sequence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916362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Rounded Rectangle"/>
          <p:cNvSpPr/>
          <p:nvPr/>
        </p:nvSpPr>
        <p:spPr>
          <a:xfrm>
            <a:off x="164742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How Can We Evaluate Our Confidence In The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We Evaluate Our Confidence In The Model?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Sequence Homology"/>
          <p:cNvSpPr txBox="1"/>
          <p:nvPr/>
        </p:nvSpPr>
        <p:spPr>
          <a:xfrm>
            <a:off x="1294957" y="2497128"/>
            <a:ext cx="41740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Sequence Homology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81" t="19638" r="4034" b="22717"/>
          <a:stretch>
            <a:fillRect/>
          </a:stretch>
        </p:blipFill>
        <p:spPr>
          <a:xfrm>
            <a:off x="219924" y="4319687"/>
            <a:ext cx="6659525" cy="284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etti S, et. al. Bioinformatics. 2023;39(1)"/>
          <p:cNvSpPr txBox="1"/>
          <p:nvPr/>
        </p:nvSpPr>
        <p:spPr>
          <a:xfrm>
            <a:off x="469558" y="7596105"/>
            <a:ext cx="582485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b="0" sz="2500"/>
            </a:pPr>
            <a:r>
              <a:t>Petti S, </a:t>
            </a:r>
            <a:r>
              <a:rPr i="1"/>
              <a:t>et. al.</a:t>
            </a:r>
            <a:r>
              <a:t> </a:t>
            </a:r>
            <a:r>
              <a:rPr i="1"/>
              <a:t>Bioinformatics</a:t>
            </a:r>
            <a:r>
              <a:t>. 2023;39(1)</a:t>
            </a:r>
          </a:p>
        </p:txBody>
      </p:sp>
      <p:sp>
        <p:nvSpPr>
          <p:cNvPr id="203" name="THE limiting factor…"/>
          <p:cNvSpPr txBox="1"/>
          <p:nvPr/>
        </p:nvSpPr>
        <p:spPr>
          <a:xfrm>
            <a:off x="364545" y="8245309"/>
            <a:ext cx="6370321" cy="342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THE</a:t>
            </a:r>
            <a:r>
              <a:t> limiting factor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sequence coverage depth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&gt;30 sequences/residue</a:t>
            </a:r>
          </a:p>
          <a:p>
            <a:pPr marL="444500" indent="-444500" algn="l">
              <a:buSzPct val="145000"/>
              <a:buChar char="•"/>
              <a:defRPr sz="3000"/>
            </a:pPr>
            <a:r>
              <a:t>Typically areas of low coverage: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random disordered coils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low pLDDT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High pAE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7132197" y="2142678"/>
            <a:ext cx="8444767" cy="11162107"/>
            <a:chOff x="0" y="0"/>
            <a:chExt cx="8444765" cy="11162105"/>
          </a:xfrm>
        </p:grpSpPr>
        <p:sp>
          <p:nvSpPr>
            <p:cNvPr id="204" name="Rectangle"/>
            <p:cNvSpPr/>
            <p:nvPr/>
          </p:nvSpPr>
          <p:spPr>
            <a:xfrm>
              <a:off x="2426458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857" t="0" r="1857" b="0"/>
            <a:stretch>
              <a:fillRect/>
            </a:stretch>
          </p:blipFill>
          <p:spPr>
            <a:xfrm>
              <a:off x="1776167" y="1927176"/>
              <a:ext cx="6567269" cy="3341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Rounded Rectangle"/>
            <p:cNvSpPr/>
            <p:nvPr/>
          </p:nvSpPr>
          <p:spPr>
            <a:xfrm>
              <a:off x="1674839" y="0"/>
              <a:ext cx="6769927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" name="Side-Chain C⍺ Confidence"/>
            <p:cNvSpPr txBox="1"/>
            <p:nvPr/>
          </p:nvSpPr>
          <p:spPr>
            <a:xfrm>
              <a:off x="2413759" y="350620"/>
              <a:ext cx="5292086" cy="634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Side-Chain C⍺ Confidence</a:t>
              </a:r>
            </a:p>
          </p:txBody>
        </p:sp>
        <p:sp>
          <p:nvSpPr>
            <p:cNvPr id="208" name="Mariani V, et. al., Bioinformatics. 2013;29(21)"/>
            <p:cNvSpPr txBox="1"/>
            <p:nvPr/>
          </p:nvSpPr>
          <p:spPr>
            <a:xfrm>
              <a:off x="1844320" y="5453427"/>
              <a:ext cx="6430964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b="0" sz="2500"/>
              </a:pPr>
              <a:r>
                <a:t>Mariani V, </a:t>
              </a:r>
              <a:r>
                <a:rPr i="1"/>
                <a:t>et. al.,</a:t>
              </a:r>
              <a:r>
                <a:t> </a:t>
              </a:r>
              <a:r>
                <a:rPr i="1"/>
                <a:t>Bioinformatics</a:t>
              </a:r>
              <a:r>
                <a:t>. 2013;29(21)</a:t>
              </a:r>
            </a:p>
          </p:txBody>
        </p:sp>
        <p:sp>
          <p:nvSpPr>
            <p:cNvPr id="209" name="Local Distance Difference Test…"/>
            <p:cNvSpPr txBox="1"/>
            <p:nvPr/>
          </p:nvSpPr>
          <p:spPr>
            <a:xfrm>
              <a:off x="2002070" y="6102631"/>
              <a:ext cx="6145785" cy="3891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 u="sng"/>
              </a:pPr>
              <a:r>
                <a:t>L</a:t>
              </a:r>
              <a:r>
                <a:rPr u="none"/>
                <a:t>ocal </a:t>
              </a:r>
              <a:r>
                <a:t>D</a:t>
              </a:r>
              <a:r>
                <a:rPr u="none"/>
                <a:t>istance </a:t>
              </a:r>
              <a:r>
                <a:t>D</a:t>
              </a:r>
              <a:r>
                <a:rPr u="none"/>
                <a:t>ifference </a:t>
              </a:r>
              <a:r>
                <a:t>T</a:t>
              </a:r>
              <a:r>
                <a:rPr u="none"/>
                <a:t>est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3D-structure depedent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/>
              </a:pPr>
              <a:r>
                <a:rPr u="none"/>
                <a:t>(LDDT)</a:t>
              </a:r>
              <a:endParaRPr u="none"/>
            </a:p>
            <a:p>
              <a:pPr marL="444500" indent="-444500" algn="l">
                <a:buSzPct val="145000"/>
                <a:buChar char="•"/>
                <a:defRPr sz="3000" u="sng"/>
              </a:pPr>
              <a:r>
                <a:rPr u="none"/>
                <a:t>R-group “feasibility”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Very High (pLDDT &gt; 90)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/>
              </a:pPr>
              <a:r>
                <a:rPr u="none"/>
                <a:t>Confident (90 &gt; pLDDT &lt; 70)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/>
              </a:pPr>
              <a:r>
                <a:rPr u="none"/>
                <a:t>Low (70 &gt; pLDDT &gt; 50)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/>
              </a:pPr>
              <a:r>
                <a:rPr u="none"/>
                <a:t>Very Low (pLDDT &lt; 50) </a:t>
              </a:r>
            </a:p>
          </p:txBody>
        </p:sp>
        <p:sp>
          <p:nvSpPr>
            <p:cNvPr id="210" name="*suitable for experimental design"/>
            <p:cNvSpPr txBox="1"/>
            <p:nvPr/>
          </p:nvSpPr>
          <p:spPr>
            <a:xfrm>
              <a:off x="1986909" y="10115122"/>
              <a:ext cx="6142991" cy="601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/>
              <a:r>
                <a:t>*suitable for experimental design</a:t>
              </a:r>
            </a:p>
          </p:txBody>
        </p:sp>
        <p:sp>
          <p:nvSpPr>
            <p:cNvPr id="211" name="Arrow"/>
            <p:cNvSpPr/>
            <p:nvPr/>
          </p:nvSpPr>
          <p:spPr>
            <a:xfrm>
              <a:off x="0" y="4946053"/>
              <a:ext cx="147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redicted Local Distance Differance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Predicted Local Distance Differance Plot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Screenshot 2023-03-13 at 14.24.28.png" descr="Screenshot 2023-03-13 at 14.2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7456" y="2841854"/>
            <a:ext cx="13629088" cy="803229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pLDDT plot for 25 models of FLS2-BAK1-flg22 Receptor Complex - From AlphaFold 2.1.3"/>
          <p:cNvSpPr txBox="1"/>
          <p:nvPr/>
        </p:nvSpPr>
        <p:spPr>
          <a:xfrm>
            <a:off x="130570" y="1599457"/>
            <a:ext cx="1726826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pLDDT plot for 25 models of FLS2-BAK1-flg22 Receptor Complex - From AlphaFold 2.1.3</a:t>
            </a:r>
          </a:p>
        </p:txBody>
      </p:sp>
      <p:sp>
        <p:nvSpPr>
          <p:cNvPr id="218" name="Line"/>
          <p:cNvSpPr/>
          <p:nvPr/>
        </p:nvSpPr>
        <p:spPr>
          <a:xfrm flipH="1" flipV="1">
            <a:off x="17184356" y="5890574"/>
            <a:ext cx="2790306" cy="1408426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Each line represents a different predicted model for the structure…"/>
          <p:cNvSpPr txBox="1"/>
          <p:nvPr/>
        </p:nvSpPr>
        <p:spPr>
          <a:xfrm>
            <a:off x="17268997" y="7322078"/>
            <a:ext cx="7598968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Each line represents a different predicted model for the structure</a:t>
            </a:r>
          </a:p>
          <a:p>
            <a:pPr/>
            <a:r>
              <a:t>(Your’s will only have 5)</a:t>
            </a:r>
          </a:p>
        </p:txBody>
      </p:sp>
      <p:sp>
        <p:nvSpPr>
          <p:cNvPr id="220" name="Line"/>
          <p:cNvSpPr/>
          <p:nvPr/>
        </p:nvSpPr>
        <p:spPr>
          <a:xfrm flipV="1">
            <a:off x="3968873" y="7860936"/>
            <a:ext cx="1607754" cy="2841117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Remember we want this value to be as &gt;90 for experimental design"/>
          <p:cNvSpPr txBox="1"/>
          <p:nvPr/>
        </p:nvSpPr>
        <p:spPr>
          <a:xfrm>
            <a:off x="405539" y="10732487"/>
            <a:ext cx="6792776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Remember we want this value to be as &gt;90 for experimental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916362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Rounded Rectangle"/>
          <p:cNvSpPr/>
          <p:nvPr/>
        </p:nvSpPr>
        <p:spPr>
          <a:xfrm>
            <a:off x="164742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Rectangle"/>
          <p:cNvSpPr/>
          <p:nvPr/>
        </p:nvSpPr>
        <p:spPr>
          <a:xfrm>
            <a:off x="9558656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857" t="0" r="1857" b="0"/>
          <a:stretch>
            <a:fillRect/>
          </a:stretch>
        </p:blipFill>
        <p:spPr>
          <a:xfrm>
            <a:off x="8908365" y="4069855"/>
            <a:ext cx="6567269" cy="334109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ounded Rectangle"/>
          <p:cNvSpPr/>
          <p:nvPr/>
        </p:nvSpPr>
        <p:spPr>
          <a:xfrm>
            <a:off x="8807037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How Can We Evaluate Our Confidence In The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We Evaluate Our Confidence In The Model?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equence Homology"/>
          <p:cNvSpPr txBox="1"/>
          <p:nvPr/>
        </p:nvSpPr>
        <p:spPr>
          <a:xfrm>
            <a:off x="1294957" y="2497128"/>
            <a:ext cx="41740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Sequence Homology</a:t>
            </a:r>
          </a:p>
        </p:txBody>
      </p:sp>
      <p:sp>
        <p:nvSpPr>
          <p:cNvPr id="231" name="Side-Chain C⍺ Confidence"/>
          <p:cNvSpPr txBox="1"/>
          <p:nvPr/>
        </p:nvSpPr>
        <p:spPr>
          <a:xfrm>
            <a:off x="9545957" y="2493298"/>
            <a:ext cx="5292086" cy="63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Side-Chain C⍺ Confidence</a:t>
            </a:r>
          </a:p>
        </p:txBody>
      </p:sp>
      <p:sp>
        <p:nvSpPr>
          <p:cNvPr id="232" name="Mariani V, et. al., Bioinformatics. 2013;29(21)"/>
          <p:cNvSpPr txBox="1"/>
          <p:nvPr/>
        </p:nvSpPr>
        <p:spPr>
          <a:xfrm>
            <a:off x="8976518" y="7596105"/>
            <a:ext cx="6430964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b="0" sz="2500"/>
            </a:pPr>
            <a:r>
              <a:t>Mariani V, </a:t>
            </a:r>
            <a:r>
              <a:rPr i="1"/>
              <a:t>et. al.,</a:t>
            </a:r>
            <a:r>
              <a:t> </a:t>
            </a:r>
            <a:r>
              <a:rPr i="1"/>
              <a:t>Bioinformatics</a:t>
            </a:r>
            <a:r>
              <a:t>. 2013;29(21)</a:t>
            </a:r>
          </a:p>
        </p:txBody>
      </p:sp>
      <p:sp>
        <p:nvSpPr>
          <p:cNvPr id="233" name="Local Distance Difference Test…"/>
          <p:cNvSpPr txBox="1"/>
          <p:nvPr/>
        </p:nvSpPr>
        <p:spPr>
          <a:xfrm>
            <a:off x="9134268" y="8245309"/>
            <a:ext cx="6145785" cy="389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 u="sng"/>
            </a:pPr>
            <a:r>
              <a:t>L</a:t>
            </a:r>
            <a:r>
              <a:rPr u="none"/>
              <a:t>ocal </a:t>
            </a:r>
            <a:r>
              <a:t>D</a:t>
            </a:r>
            <a:r>
              <a:rPr u="none"/>
              <a:t>istance </a:t>
            </a:r>
            <a:r>
              <a:t>D</a:t>
            </a:r>
            <a:r>
              <a:rPr u="none"/>
              <a:t>ifference </a:t>
            </a:r>
            <a:r>
              <a:t>T</a:t>
            </a:r>
            <a:r>
              <a:rPr u="none"/>
              <a:t>est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rPr u="none"/>
              <a:t>3D-structure depedent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/>
            </a:pPr>
            <a:r>
              <a:rPr u="none"/>
              <a:t>(LDDT)</a:t>
            </a:r>
            <a:endParaRPr u="none"/>
          </a:p>
          <a:p>
            <a:pPr marL="444500" indent="-444500" algn="l">
              <a:buSzPct val="145000"/>
              <a:buChar char="•"/>
              <a:defRPr sz="3000" u="sng"/>
            </a:pPr>
            <a:r>
              <a:rPr u="none"/>
              <a:t>R-group “feasibility”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rPr u="none"/>
              <a:t>Very High (pLDDT &gt; 90)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/>
            </a:pPr>
            <a:r>
              <a:rPr u="none"/>
              <a:t>Confident (90 &gt; pLDDT &lt; 70)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/>
            </a:pPr>
            <a:r>
              <a:rPr u="none"/>
              <a:t>Low (70 &gt; pLDDT &gt; 50)</a:t>
            </a:r>
            <a:endParaRPr u="none"/>
          </a:p>
          <a:p>
            <a:pPr lvl="1" marL="889000" indent="-444500" algn="l">
              <a:buSzPct val="145000"/>
              <a:buChar char="•"/>
              <a:defRPr sz="3000" u="sng"/>
            </a:pPr>
            <a:r>
              <a:rPr u="none"/>
              <a:t>Very Low (pLDDT &lt; 50) </a:t>
            </a:r>
          </a:p>
        </p:txBody>
      </p:sp>
      <p:sp>
        <p:nvSpPr>
          <p:cNvPr id="234" name="*suitable for experimental design"/>
          <p:cNvSpPr txBox="1"/>
          <p:nvPr/>
        </p:nvSpPr>
        <p:spPr>
          <a:xfrm>
            <a:off x="9119107" y="12257801"/>
            <a:ext cx="6142991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*suitable for experimental design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581" t="19638" r="4034" b="22717"/>
          <a:stretch>
            <a:fillRect/>
          </a:stretch>
        </p:blipFill>
        <p:spPr>
          <a:xfrm>
            <a:off x="219924" y="4319687"/>
            <a:ext cx="6659525" cy="284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Petti S, et. al. Bioinformatics. 2023;39(1)"/>
          <p:cNvSpPr txBox="1"/>
          <p:nvPr/>
        </p:nvSpPr>
        <p:spPr>
          <a:xfrm>
            <a:off x="469558" y="7596105"/>
            <a:ext cx="582485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b="0" sz="2500"/>
            </a:pPr>
            <a:r>
              <a:t>Petti S, </a:t>
            </a:r>
            <a:r>
              <a:rPr i="1"/>
              <a:t>et. al.</a:t>
            </a:r>
            <a:r>
              <a:t> </a:t>
            </a:r>
            <a:r>
              <a:rPr i="1"/>
              <a:t>Bioinformatics</a:t>
            </a:r>
            <a:r>
              <a:t>. 2023;39(1)</a:t>
            </a:r>
          </a:p>
        </p:txBody>
      </p:sp>
      <p:sp>
        <p:nvSpPr>
          <p:cNvPr id="237" name="THE limiting factor…"/>
          <p:cNvSpPr txBox="1"/>
          <p:nvPr/>
        </p:nvSpPr>
        <p:spPr>
          <a:xfrm>
            <a:off x="364545" y="8245309"/>
            <a:ext cx="6370321" cy="342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THE</a:t>
            </a:r>
            <a:r>
              <a:t> limiting factor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sequence coverage depth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&gt;30 sequences/residue</a:t>
            </a:r>
          </a:p>
          <a:p>
            <a:pPr marL="444500" indent="-444500" algn="l">
              <a:buSzPct val="145000"/>
              <a:buChar char="•"/>
              <a:defRPr sz="3000"/>
            </a:pPr>
            <a:r>
              <a:t>Typically areas of low coverage: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random disordered coils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low pLDDT</a:t>
            </a:r>
          </a:p>
          <a:p>
            <a:pPr lvl="1" marL="889000" indent="-444500" algn="l">
              <a:buSzPct val="145000"/>
              <a:buChar char="•"/>
              <a:defRPr sz="3000"/>
            </a:pPr>
            <a:r>
              <a:t>High pAE</a:t>
            </a:r>
          </a:p>
        </p:txBody>
      </p:sp>
      <p:sp>
        <p:nvSpPr>
          <p:cNvPr id="238" name="Arrow"/>
          <p:cNvSpPr/>
          <p:nvPr/>
        </p:nvSpPr>
        <p:spPr>
          <a:xfrm>
            <a:off x="7132197" y="7088731"/>
            <a:ext cx="147731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7" name="Group"/>
          <p:cNvGrpSpPr/>
          <p:nvPr/>
        </p:nvGrpSpPr>
        <p:grpSpPr>
          <a:xfrm>
            <a:off x="15774314" y="2142678"/>
            <a:ext cx="8444944" cy="11162107"/>
            <a:chOff x="0" y="0"/>
            <a:chExt cx="8444942" cy="11162105"/>
          </a:xfrm>
        </p:grpSpPr>
        <p:sp>
          <p:nvSpPr>
            <p:cNvPr id="239" name="Rectangle"/>
            <p:cNvSpPr/>
            <p:nvPr/>
          </p:nvSpPr>
          <p:spPr>
            <a:xfrm>
              <a:off x="2426636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Rounded Rectangle"/>
            <p:cNvSpPr/>
            <p:nvPr/>
          </p:nvSpPr>
          <p:spPr>
            <a:xfrm>
              <a:off x="1675017" y="0"/>
              <a:ext cx="6769926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1" name="Inter-domain Accuracy"/>
            <p:cNvSpPr txBox="1"/>
            <p:nvPr/>
          </p:nvSpPr>
          <p:spPr>
            <a:xfrm>
              <a:off x="2773814" y="354449"/>
              <a:ext cx="457233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Inter-domain Accuracy</a:t>
              </a:r>
            </a:p>
          </p:txBody>
        </p:sp>
        <p:sp>
          <p:nvSpPr>
            <p:cNvPr id="242" name="Arrow"/>
            <p:cNvSpPr/>
            <p:nvPr/>
          </p:nvSpPr>
          <p:spPr>
            <a:xfrm>
              <a:off x="0" y="4946053"/>
              <a:ext cx="147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61457" b="0"/>
            <a:stretch>
              <a:fillRect/>
            </a:stretch>
          </p:blipFill>
          <p:spPr>
            <a:xfrm>
              <a:off x="1730019" y="2002545"/>
              <a:ext cx="2802170" cy="3340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5539" t="0" r="0" b="24216"/>
            <a:stretch>
              <a:fillRect/>
            </a:stretch>
          </p:blipFill>
          <p:spPr>
            <a:xfrm>
              <a:off x="4557082" y="1883935"/>
              <a:ext cx="3768305" cy="2951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Varadi M, et. al., Nucleic Acids Res.2022;50"/>
            <p:cNvSpPr txBox="1"/>
            <p:nvPr/>
          </p:nvSpPr>
          <p:spPr>
            <a:xfrm>
              <a:off x="1894504" y="5453427"/>
              <a:ext cx="633095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b="0" sz="2500"/>
              </a:pPr>
              <a:r>
                <a:t>Varadi M, </a:t>
              </a:r>
              <a:r>
                <a:rPr i="1"/>
                <a:t>et. al.,</a:t>
              </a:r>
              <a:r>
                <a:t> </a:t>
              </a:r>
              <a:r>
                <a:rPr i="1"/>
                <a:t>Nucleic Acids Res</a:t>
              </a:r>
              <a:r>
                <a:t>.2022;50</a:t>
              </a:r>
            </a:p>
          </p:txBody>
        </p:sp>
        <p:sp>
          <p:nvSpPr>
            <p:cNvPr id="246" name="Aligned Error…"/>
            <p:cNvSpPr txBox="1"/>
            <p:nvPr/>
          </p:nvSpPr>
          <p:spPr>
            <a:xfrm>
              <a:off x="2182286" y="6102631"/>
              <a:ext cx="5755387" cy="2951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 u="sng"/>
              </a:pPr>
              <a:r>
                <a:t>A</a:t>
              </a:r>
              <a:r>
                <a:rPr u="none"/>
                <a:t>ligned </a:t>
              </a:r>
              <a:r>
                <a:t>E</a:t>
              </a:r>
              <a:r>
                <a:rPr u="none"/>
                <a:t>rror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3D-structure indepedent</a:t>
              </a:r>
              <a:endParaRPr u="none"/>
            </a:p>
            <a:p>
              <a:pPr lvl="1" marL="889000" indent="-444500" algn="l">
                <a:buSzPct val="145000"/>
                <a:buChar char="•"/>
                <a:defRPr sz="3000" u="sng"/>
              </a:pPr>
              <a:r>
                <a:rPr u="none"/>
                <a:t>(AE)</a:t>
              </a:r>
              <a:endParaRPr u="none"/>
            </a:p>
            <a:p>
              <a:pPr marL="4445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Relative position of domains</a:t>
              </a:r>
              <a:endParaRPr u="none"/>
            </a:p>
            <a:p>
              <a:pPr marL="4445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Mutual location of domains</a:t>
              </a:r>
              <a:endParaRPr u="none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